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  <p:sldId id="265" r:id="rId6"/>
    <p:sldId id="256" r:id="rId7"/>
    <p:sldId id="278" r:id="rId8"/>
    <p:sldId id="277" r:id="rId9"/>
    <p:sldId id="280" r:id="rId10"/>
    <p:sldId id="267" r:id="rId11"/>
    <p:sldId id="268" r:id="rId12"/>
    <p:sldId id="269" r:id="rId13"/>
    <p:sldId id="274" r:id="rId14"/>
    <p:sldId id="258" r:id="rId15"/>
    <p:sldId id="270" r:id="rId16"/>
    <p:sldId id="271" r:id="rId17"/>
    <p:sldId id="279" r:id="rId18"/>
    <p:sldId id="272" r:id="rId19"/>
    <p:sldId id="259" r:id="rId2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92AFEB-92AA-4687-AC7C-F1865BEED83F}" v="45" dt="2023-03-08T07:03:04.8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6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117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2:05:19.8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2:05:29.8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1437 303 24575,'-5'4'0,"0"-1"0,0 0 0,1 0 0,-2 0 0,1-1 0,0 0 0,0 0 0,-11 2 0,-30 15 0,30-9 0,6-4 0,1 0 0,0 0 0,1 0 0,-1 1 0,1 0 0,0 1 0,1 0 0,0 0 0,-9 15 0,8-13 0,-1 0 0,0-1 0,0 0 0,0 0 0,-1-1 0,-1-1 0,1 1 0,-1-2 0,-23 11 0,-22 16 0,-86 51 0,112-65 0,-7 4 0,-49 40 0,52-38 0,0-1 0,-2-1 0,-63 29 0,11-6 0,42-17 0,2 1 0,-79 72 0,18-2 0,97-93 0,1 0 0,0 1 0,0 0 0,1 1 0,-1 0 0,2 0 0,0 0 0,0 0 0,0 1 0,-4 15 0,-2 12 0,-10 62 0,-2 5 0,16-68 0,1 0 0,1 1 0,2 0 0,2 0 0,5 52 0,-2 3 0,-2-54 0,-1 35 0,17 133 0,-10-169 0,31 146 0,-32-165 0,1 0 0,1-1 0,0 0 0,1-1 0,1 0 0,0 0 0,24 28 0,16 21 0,-40-50 0,0-2 0,2 1 0,-1-1 0,2-1 0,0 0 0,19 15 0,61 43 0,-56-42 0,71 45 0,-93-66 0,1 1 0,0-2 0,1 0 0,0-1 0,-1 0 0,2-1 0,-1-1 0,31 2 0,138-5 0,-73-2 0,-73 0 0,57-10 0,-35 3 0,-31 4 0,-1-2 0,0-1 0,0-2 0,35-16 0,8-3 0,-56 24 0,1 1 0,0 1 0,1 0 0,-1 2 0,27-1 0,-27 2 0,1 0 0,-1-2 0,1 0 0,-1-1 0,23-7 0,-16 3 0,43-8 0,-4 1 0,-17-5 0,-40 15 0,1 0 0,0 1 0,1 0 0,-1 1 0,0-1 0,10 0 0,-3 0 0,0 0 0,1-1 0,-1-1 0,-1 0 0,1-1 0,-1 0 0,0-1 0,0-1 0,-1 0 0,22-18 0,70-40 0,-78 51 0,-1 0 0,0-2 0,-1-1 0,34-31 0,-41 32 0,1 1 0,0 1 0,2 0 0,-1 2 0,2 0 0,23-11 0,-37 20 0,-1 0 0,1 0 0,-1-1 0,0 0 0,0-1 0,-1 1 0,0-1 0,0 0 0,0-1 0,-1 1 0,1-1 0,-2 0 0,1 0 0,-1 0 0,0 0 0,0 0 0,-1-1 0,2-12 0,1-10 0,-1 0 0,-2-1 0,-2-42 0,0 57 0,-3-100 0,5-194 0,10 223 0,-6 56 0,1-54 0,6-82 0,-1-10 0,-11 151 0,-1 1 0,-1-1 0,-1 1 0,-2 0 0,0 0 0,-2 0 0,-1 0 0,0 1 0,-18-37 0,16 41 0,-13-41 0,18 46 0,-1 0 0,0 1 0,-1-1 0,-1 1 0,0 0 0,-12-15 0,-62-80 0,7 10 0,-108-114 0,127 152 0,37 39 0,-1 1 0,-31-26 0,41 40 0,1 1 0,-1 1 0,0-1 0,-1 1 0,1 1 0,-1 0 0,0 0 0,0 1 0,0 0 0,-14-2 0,-31 0 0,0 3 0,-73 5 0,13 0 0,80-3 0,1-1 0,0 1 0,0 2 0,-60 12 0,63-9 0,0-1 0,0-2 0,0 0 0,-43-5 0,29 1 0,-46 4 0,86-1 0,0 1 0,0-1 0,0 1 0,0 0 0,1 0 0,-1 1 0,1-1 0,-1 1 0,1 0 0,0 0 0,0 0 0,-6 7 0,-27 18 0,21-21 0,0-1 0,-1 0 0,1-2 0,-1 0 0,0-1 0,0 0 0,-20-1 0,21 0 0,12-1 0,0-1 0,-1 2 0,1-1 0,0 0 0,0 1 0,0 0 0,0 0 0,0 0 0,0 0 0,0 1 0,-3 3 0,-38 37 0,15-13 0,13-16-75,-1-1 1,-1-1-1,0 0 0,0-2 0,-1 0 0,-30 10 1,23-9-768,11-4-5984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2:05:36.5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1731 174 24575,'-30'16'0,"19"-15"0,0-1 0,0-1 0,-18-3 0,21 3 0,1 0 0,-1 0 0,1 0 0,-1 1 0,1 0 0,-1 0 0,1 1 0,-1 0 0,1 1 0,-10 2 0,-18 12 0,2 1 0,-50 33 0,-27 15 0,-1-15 0,-35 18 0,116-55 0,1-1 0,-1-2 0,-1 0 0,-47 7 0,15-3 0,-191 44 0,246-54 0,0 0 0,1 0 0,-1 0 0,1 1 0,0 0 0,1 0 0,-1 1 0,1 0 0,0 0 0,0 0 0,-4 8 0,-20 18 0,16-17 0,1 1 0,0 1 0,-14 24 0,-8 10 0,29-44 0,-164 235 0,165-231 0,1-1 0,0 1 0,0 0 0,1 0 0,-3 22 0,-7 21 0,-1-7 0,-25 67 0,33-97 0,1 1 0,0 0 0,1 0 0,1 0 0,-2 30 0,7 97 0,1-55 0,-2-76 0,2 1 0,-1-1 0,2 0 0,0 0 0,0 0 0,2-1 0,-1 0 0,2 0 0,12 19 0,16 38 0,-25-44 0,3 0 0,15 25 0,-22-42 0,0 1 0,1-2 0,1 1 0,-1-1 0,1 0 0,1-1 0,-1 0 0,13 8 0,15 8 0,55 32 0,-42-28 0,-31-16 0,-1-1 0,33 12 0,-21-13 0,1-1 0,0-2 0,0-1 0,1-2 0,0-1 0,47-2 0,133 1 0,118-4 0,-293-1 0,-1-1 0,0-2 0,0-1 0,-1-2 0,50-22 0,-31 12 0,1 2 0,0 2 0,66-10 0,-103 23 0,-1-1 0,0-1 0,0 0 0,0-2 0,0 1 0,-1-2 0,0 0 0,-1-1 0,24-19 0,-3 4 0,44-22 0,-54 33 0,-1-1 0,0-1 0,-1-2 0,0 0 0,21-22 0,-9 4 0,-15 14 0,0 0 0,-1-1 0,21-31 0,-28 29 0,0 1 0,-2-2 0,0 1 0,-2-1 0,9-48 0,-8 37 0,77-243 0,-49 172 0,33-158 0,-70 260 0,1-1 0,-1 1 0,0 0 0,0-1 0,0 1 0,-1 0 0,1-1 0,-1 1 0,-1 0 0,1 0 0,-1-1 0,0 1 0,-3-5 0,0 1 0,0 0 0,-1 1 0,0 0 0,-1 0 0,1 1 0,-14-11 0,-8-4 0,-1 2 0,-1 1 0,-34-17 0,47 27 0,-9-8 0,1-2 0,0 0 0,2-2 0,0 0 0,-38-49 0,36 42 0,17 19 0,0-1 0,0 0 0,-1 0 0,-1 1 0,1 0 0,-2 1 0,1 0 0,-1 1 0,-21-11 0,11 6 0,0-1 0,1 0 0,1-2 0,0 0 0,-31-33 0,17 17 0,32 30 0,-26-25 0,-1 2 0,-58-39 0,49 36 0,31 22 0,1 0 0,-1 1 0,0 0 0,0 0 0,0 1 0,-1-1 0,1 1 0,-8-2 0,-19-3 0,0 1 0,0 2 0,-1 2 0,1 0 0,-39 4 0,-58 0-1365,109-1-5461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B99CDF-D98C-9C97-AA5F-A04438C74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2CB1FC3-5218-6FDE-8EF0-9D8F4F6E2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53EC854-5E8D-D361-09D8-D8F1D6708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6318-A0A0-4A0D-94A4-FE04C8AD0389}" type="datetimeFigureOut">
              <a:rPr lang="cs-CZ" smtClean="0"/>
              <a:t>21.08.2023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4AA5A6B-C154-A3BE-4AD0-843E55D1E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DECC1D9-284E-C8E5-00E8-324008EC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E1767-9322-4227-8F1B-5A376A8D3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678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001F0F-9E0F-E0DF-269E-D16AC378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B865008-714B-AD00-0ABE-CC7DA0869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3904E5-F3E9-0FEE-93EB-F427F558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6318-A0A0-4A0D-94A4-FE04C8AD0389}" type="datetimeFigureOut">
              <a:rPr lang="cs-CZ" smtClean="0"/>
              <a:t>21.08.2023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281EB9-AA87-C343-71D0-4307CD731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271314A-47C6-1040-1D42-D8DF62B40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E1767-9322-4227-8F1B-5A376A8D3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51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5D7A99-CC87-4A49-D23B-16CEB1E67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59E72A4-B01B-1D4E-12AB-DAA6661D8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65901E-A14C-ED37-3F7E-8EEDB2059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6318-A0A0-4A0D-94A4-FE04C8AD0389}" type="datetimeFigureOut">
              <a:rPr lang="cs-CZ" smtClean="0"/>
              <a:t>21.08.2023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FFA7B52-914E-B875-FD01-71D34FFD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B2666E-05AB-E788-247A-8BE1F96AD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E1767-9322-4227-8F1B-5A376A8D3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6156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7AD255-0F8A-B6B3-5CC9-929765FC2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02A5F1-2D80-EC6A-5D99-B56A7EBBEE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6BA1C1-5FDC-0364-F5E8-A8F401D78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826D8EA-66D5-F19F-9C0B-F199EAF9A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6318-A0A0-4A0D-94A4-FE04C8AD0389}" type="datetimeFigureOut">
              <a:rPr lang="cs-CZ" smtClean="0"/>
              <a:t>21.08.2023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77753B5-DB66-A7E1-9FB9-49F00234E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C425D7D-04EF-40F0-BC10-CB2D89D96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E1767-9322-4227-8F1B-5A376A8D3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274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AF1330-CCF4-758F-1232-E383BA68B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8BEA802-E994-2825-A920-271924FC1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CAAE377-7332-CA1D-3874-C4BA04EB7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0420B64-245E-42CE-062D-317A0DFE49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84EA4DB-8DF1-7893-AF7F-C19E63D6F9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AEA84CC-02C2-4955-1428-65EA9D455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6318-A0A0-4A0D-94A4-FE04C8AD0389}" type="datetimeFigureOut">
              <a:rPr lang="cs-CZ" smtClean="0"/>
              <a:t>21.08.2023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FA70DDF-D921-39E7-F947-76499295B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A790CFA-AC26-3F6F-A04B-06DF59D93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E1767-9322-4227-8F1B-5A376A8D3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979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5740D7-75E9-EB9C-DA31-3D295C41F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B2315BA-7CC2-E165-9412-9AF6C17EF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6318-A0A0-4A0D-94A4-FE04C8AD0389}" type="datetimeFigureOut">
              <a:rPr lang="cs-CZ" smtClean="0"/>
              <a:t>21.08.2023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033BD55-E734-79D5-02B0-6873826F3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17135D-30FB-A5ED-02D6-1DE5F537A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E1767-9322-4227-8F1B-5A376A8D3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7850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19158B4-2880-26B6-3525-A14F14650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6318-A0A0-4A0D-94A4-FE04C8AD0389}" type="datetimeFigureOut">
              <a:rPr lang="cs-CZ" smtClean="0"/>
              <a:t>21.08.2023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DC7DD1D-7546-F3C3-B23E-19FA988E5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2C1CC9E-C83C-7C2B-64CC-F0832133E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E1767-9322-4227-8F1B-5A376A8D3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5492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BD2A22-B423-658F-8927-CD6588FF0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3081424-7C5D-A941-9C50-B2BA5025D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B783423-DDBD-95E5-ABF3-E9459B5B8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5F949FC-D3E8-A04E-99FE-F213CFA76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6318-A0A0-4A0D-94A4-FE04C8AD0389}" type="datetimeFigureOut">
              <a:rPr lang="cs-CZ" smtClean="0"/>
              <a:t>21.08.2023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A081EF8-C01E-7B20-1372-0E0ECD9A2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E1E32F4-8B40-1686-2367-7F927E9C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E1767-9322-4227-8F1B-5A376A8D3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26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1901F0-9E1C-24C4-279B-77D0C4992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A25CAA9-CC2D-F959-B157-53B5787C41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414BCAE-162D-DD78-73C7-4ED6E582F9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493D58D-F736-BA97-086E-DD043A135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6318-A0A0-4A0D-94A4-FE04C8AD0389}" type="datetimeFigureOut">
              <a:rPr lang="cs-CZ" smtClean="0"/>
              <a:t>21.08.2023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80BCAC1-E36B-5B3B-B402-771B64DAE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BDFF246-AA86-586E-E044-00B14FE21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E1767-9322-4227-8F1B-5A376A8D3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25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DBFE9F-A34E-B339-2B10-CED073F42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0AEDE07-B33E-9FB8-8592-C16F600C2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81C48D6-A1E2-D496-639F-6126A13BB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6318-A0A0-4A0D-94A4-FE04C8AD0389}" type="datetimeFigureOut">
              <a:rPr lang="cs-CZ" smtClean="0"/>
              <a:t>21.08.2023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363AFBF-882E-437F-1BDA-0295739E5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90A9B5-B153-703F-D87F-C7DC4C1D2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E1767-9322-4227-8F1B-5A376A8D3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547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C091D3C-7299-4986-0DA3-5A9B78BEF3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5DF6370-484C-F4E8-0973-F35ADBB08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2C5936B-6C58-5BFC-221B-7F4805FC6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6318-A0A0-4A0D-94A4-FE04C8AD0389}" type="datetimeFigureOut">
              <a:rPr lang="cs-CZ" smtClean="0"/>
              <a:t>21.08.2023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2DC7FB7-78FA-6F73-C908-F1A537684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2AF6BC-144B-C420-85ED-ADB8AE38E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E1767-9322-4227-8F1B-5A376A8D3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298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FAE58C4-123E-9748-B7C2-2C99785CF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D15C5AC-2ED0-A9C5-4C24-AE3C98086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62EE200-C8CA-3A95-685E-75CC813AFC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B6318-A0A0-4A0D-94A4-FE04C8AD0389}" type="datetimeFigureOut">
              <a:rPr lang="cs-CZ" smtClean="0"/>
              <a:t>21.08.2023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8DC5628-9334-785C-9136-FDCB33595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52F771-733A-3A8C-AD4B-2572EED5C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E1767-9322-4227-8F1B-5A376A8D3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2929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et.petrik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ct24.ceskatelevize.cz/regiony/1040918-v-celakovicich-je-vzduch-spatny-skoro-jako-v-ostrav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tn.nova.cz/zpravodajstvi/clanek/331521-lide-u-slevarny-maji-skody-na-majetku-vedeni-firmy-to-nezajimahttps:/tn.nova.cz/zpravodajstvi/clanek/331521-lide-u-slevarny-maji-skody-na-majetku-vedeni-firmy-to-nezajim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elakovickeforum.cz/aktualne/kvalita-ovzdusi-v-celakovicich/" TargetMode="External"/><Relationship Id="rId2" Type="http://schemas.openxmlformats.org/officeDocument/2006/relationships/hyperlink" Target="https://www.celakovice.cz/cs/sprava-mesta/zastupitelstvo-mesta/zapis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redoceskykraj.cz/web/urad/zapisy-vybor-pro-zivotni-prostredi-a-zemedelstvi" TargetMode="External"/><Relationship Id="rId5" Type="http://schemas.openxmlformats.org/officeDocument/2006/relationships/hyperlink" Target="https://www.facebook.com/cisty.vzduch.v.Celakovicich" TargetMode="External"/><Relationship Id="rId4" Type="http://schemas.openxmlformats.org/officeDocument/2006/relationships/hyperlink" Target="https://www.celakovice.org/2022/06/24/otevreny-dopis-starostovi-mesta-celakovic-ing-josefu-patkovi-k-jeho-zvoleni-do-funkce-zastupitele-stredoceskeho-kraj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10" Type="http://schemas.openxmlformats.org/officeDocument/2006/relationships/image" Target="../media/image20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e-petice.cz/petitions/chceme-cisty-vzduch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customXml" Target="../ink/ink2.xml"/><Relationship Id="rId4" Type="http://schemas.openxmlformats.org/officeDocument/2006/relationships/image" Target="../media/image34.png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19E2C2-B43C-31FA-1B12-573AA18F5F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K problematice průmyslového znečištění v Čelákovicích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75042CB-E5AA-C68B-0C90-EB8C9F93F8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RNDr. Petr Petřík, Ph.D.</a:t>
            </a:r>
          </a:p>
          <a:p>
            <a:r>
              <a:rPr lang="cs-CZ" dirty="0">
                <a:hlinkClick r:id="rId2"/>
              </a:rPr>
              <a:t>pet.petrik@gmail.com</a:t>
            </a:r>
            <a:r>
              <a:rPr lang="cs-CZ" dirty="0"/>
              <a:t>, 607 266 210</a:t>
            </a:r>
          </a:p>
          <a:p>
            <a:r>
              <a:rPr lang="cs-CZ" dirty="0"/>
              <a:t>člen Výboru pro životní prostředí a zemědělství Středočeského kraje</a:t>
            </a:r>
          </a:p>
        </p:txBody>
      </p:sp>
    </p:spTree>
    <p:extLst>
      <p:ext uri="{BB962C8B-B14F-4D97-AF65-F5344CB8AC3E}">
        <p14:creationId xmlns:p14="http://schemas.microsoft.com/office/powerpoint/2010/main" val="3974957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11F296-0B73-C88F-90D2-B9BBED85D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6D80F3AC-968D-A2AB-4070-9D8D9B3C73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2607" y="5059564"/>
            <a:ext cx="6048507" cy="1882444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F5B0D6C-2897-BD9C-A8A7-BC8D5FF6A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150" y="172606"/>
            <a:ext cx="9474140" cy="495357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DFA619F-5FBD-5346-CCF1-8419EFD0C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55" y="186894"/>
            <a:ext cx="2334924" cy="4552221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5371710E-FA0A-6219-FC03-61F6586BFE24}"/>
              </a:ext>
            </a:extLst>
          </p:cNvPr>
          <p:cNvSpPr txBox="1"/>
          <p:nvPr/>
        </p:nvSpPr>
        <p:spPr>
          <a:xfrm>
            <a:off x="3512536" y="1813580"/>
            <a:ext cx="745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TOS-MET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8B2327A-5638-4077-C7C0-3A962B708DBB}"/>
              </a:ext>
            </a:extLst>
          </p:cNvPr>
          <p:cNvSpPr txBox="1"/>
          <p:nvPr/>
        </p:nvSpPr>
        <p:spPr>
          <a:xfrm>
            <a:off x="8226469" y="1898936"/>
            <a:ext cx="1433186" cy="646331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7030A0"/>
                </a:solidFill>
              </a:rPr>
              <a:t>stanice ČHMÚ u MŠ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521F341C-24EB-F7C8-AE73-3107F8B96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1975" y="2753516"/>
            <a:ext cx="3740315" cy="245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34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B6CC0C-DE25-859D-9B30-7C7C2CDF74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DE186E4-F701-D40D-DD4E-0EC0BB8C10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" name="VID-20210331-WA0008">
            <a:hlinkClick r:id="" action="ppaction://media"/>
            <a:extLst>
              <a:ext uri="{FF2B5EF4-FFF2-40B4-BE49-F238E27FC236}">
                <a16:creationId xmlns:a16="http://schemas.microsoft.com/office/drawing/2014/main" id="{DCA45E43-9D5D-2C6E-1815-E81CCBFCFF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B451E655-9ABE-22CC-CE04-C9E06C296967}"/>
              </a:ext>
            </a:extLst>
          </p:cNvPr>
          <p:cNvCxnSpPr/>
          <p:nvPr/>
        </p:nvCxnSpPr>
        <p:spPr>
          <a:xfrm>
            <a:off x="5584740" y="4076611"/>
            <a:ext cx="1020932" cy="1606858"/>
          </a:xfrm>
          <a:prstGeom prst="straightConnector1">
            <a:avLst/>
          </a:prstGeom>
          <a:ln w="825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ovéPole 3">
            <a:extLst>
              <a:ext uri="{FF2B5EF4-FFF2-40B4-BE49-F238E27FC236}">
                <a16:creationId xmlns:a16="http://schemas.microsoft.com/office/drawing/2014/main" id="{4E13F432-8C86-2B0C-CF2E-93DD851B40FA}"/>
              </a:ext>
            </a:extLst>
          </p:cNvPr>
          <p:cNvSpPr txBox="1"/>
          <p:nvPr/>
        </p:nvSpPr>
        <p:spPr>
          <a:xfrm>
            <a:off x="3939396" y="3661242"/>
            <a:ext cx="2156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otevřené světlíky</a:t>
            </a:r>
          </a:p>
        </p:txBody>
      </p:sp>
    </p:spTree>
    <p:extLst>
      <p:ext uri="{BB962C8B-B14F-4D97-AF65-F5344CB8AC3E}">
        <p14:creationId xmlns:p14="http://schemas.microsoft.com/office/powerpoint/2010/main" val="258052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C4578B-B825-C5EF-8AFD-B411EB176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2DF1F36-E396-E50D-E2AB-CD8FDD5E6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>
            <a:hlinkClick r:id="rId2"/>
            <a:extLst>
              <a:ext uri="{FF2B5EF4-FFF2-40B4-BE49-F238E27FC236}">
                <a16:creationId xmlns:a16="http://schemas.microsoft.com/office/drawing/2014/main" id="{823FD65F-972D-AEBB-8450-C46E834A7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792" y="182814"/>
            <a:ext cx="11478416" cy="6445188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4B60A2-F46F-89A7-E463-92B6E98DAD9F}"/>
              </a:ext>
            </a:extLst>
          </p:cNvPr>
          <p:cNvSpPr txBox="1"/>
          <p:nvPr/>
        </p:nvSpPr>
        <p:spPr>
          <a:xfrm>
            <a:off x="9712171" y="6267635"/>
            <a:ext cx="1713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ČT 31.3.2014</a:t>
            </a:r>
          </a:p>
        </p:txBody>
      </p:sp>
    </p:spTree>
    <p:extLst>
      <p:ext uri="{BB962C8B-B14F-4D97-AF65-F5344CB8AC3E}">
        <p14:creationId xmlns:p14="http://schemas.microsoft.com/office/powerpoint/2010/main" val="1066244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E14F7C-8CB3-FD7A-FCA8-8FD1ED61C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5C744D-76A2-23DE-92B1-A3D9D427A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>
            <a:hlinkClick r:id="rId2"/>
            <a:extLst>
              <a:ext uri="{FF2B5EF4-FFF2-40B4-BE49-F238E27FC236}">
                <a16:creationId xmlns:a16="http://schemas.microsoft.com/office/drawing/2014/main" id="{E35A01A5-90C2-1F09-0169-921525CC2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247" y="-380621"/>
            <a:ext cx="11069553" cy="7077255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AECD9ED3-F1E7-0B4B-559A-3131B7369A2C}"/>
              </a:ext>
            </a:extLst>
          </p:cNvPr>
          <p:cNvSpPr/>
          <p:nvPr/>
        </p:nvSpPr>
        <p:spPr>
          <a:xfrm>
            <a:off x="8612384" y="1374776"/>
            <a:ext cx="3023803" cy="5321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3275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8E87FA-D2A2-F2BF-BC01-953FF1985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Místní dění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4DA2AD-C70F-A852-2F90-F467E72D0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Vedení města opakovaně odmítá ustavit poradní orgán zabývající se kvalitou ovzduší (viz </a:t>
            </a:r>
            <a:r>
              <a:rPr lang="cs-CZ" dirty="0">
                <a:hlinkClick r:id="rId2"/>
              </a:rPr>
              <a:t>zápisy</a:t>
            </a:r>
            <a:r>
              <a:rPr lang="cs-CZ" dirty="0"/>
              <a:t> ze zasedání ZM) a místo toho </a:t>
            </a:r>
            <a:r>
              <a:rPr lang="cs-CZ" dirty="0">
                <a:hlinkClick r:id="rId3"/>
              </a:rPr>
              <a:t>politikaří</a:t>
            </a:r>
            <a:endParaRPr lang="cs-CZ" dirty="0"/>
          </a:p>
          <a:p>
            <a:r>
              <a:rPr lang="cs-CZ" dirty="0"/>
              <a:t>Starosta Ing. J. Pátek </a:t>
            </a:r>
            <a:r>
              <a:rPr lang="cs-CZ" dirty="0">
                <a:hlinkClick r:id="rId4"/>
              </a:rPr>
              <a:t>se vyhýbá setkání </a:t>
            </a:r>
            <a:r>
              <a:rPr lang="cs-CZ" dirty="0"/>
              <a:t>se zástupci petice „Chceme čistý vzduch v Čelákovicích!“ </a:t>
            </a:r>
          </a:p>
          <a:p>
            <a:r>
              <a:rPr lang="cs-CZ" dirty="0"/>
              <a:t>Člen Výboru </a:t>
            </a:r>
            <a:r>
              <a:rPr lang="cs-CZ" dirty="0" err="1"/>
              <a:t>ŽPaZem</a:t>
            </a:r>
            <a:r>
              <a:rPr lang="cs-CZ" dirty="0"/>
              <a:t> </a:t>
            </a:r>
            <a:r>
              <a:rPr lang="cs-CZ" dirty="0" err="1"/>
              <a:t>Středočes</a:t>
            </a:r>
            <a:r>
              <a:rPr lang="cs-CZ" dirty="0"/>
              <a:t>. kraje Petr Petřík informuje pravidelně o znepokojivém vývoji situace v </a:t>
            </a:r>
            <a:r>
              <a:rPr lang="cs-CZ" dirty="0">
                <a:hlinkClick r:id="rId5"/>
              </a:rPr>
              <a:t>Čelákovicích</a:t>
            </a:r>
            <a:r>
              <a:rPr lang="cs-CZ" dirty="0"/>
              <a:t>. Na </a:t>
            </a:r>
            <a:r>
              <a:rPr lang="cs-CZ" dirty="0">
                <a:hlinkClick r:id="rId6"/>
              </a:rPr>
              <a:t>jednání 9. 3. 2023 </a:t>
            </a:r>
            <a:r>
              <a:rPr lang="cs-CZ" dirty="0"/>
              <a:t>byl přizván i zástupce města, ale situace se neposunula k lepšímu.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5439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762438-490D-1860-45F4-D79C6BCF4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2397" y="1027906"/>
            <a:ext cx="4032504" cy="1325563"/>
          </a:xfrm>
        </p:spPr>
        <p:txBody>
          <a:bodyPr>
            <a:normAutofit/>
          </a:bodyPr>
          <a:lstStyle/>
          <a:p>
            <a:r>
              <a:rPr lang="cs-CZ" sz="2400" dirty="0"/>
              <a:t>Ukázky „havárií“ zachycených občany</a:t>
            </a:r>
          </a:p>
        </p:txBody>
      </p:sp>
      <p:pic>
        <p:nvPicPr>
          <p:cNvPr id="9" name="Zástupný obsah 8" descr="Obsah obrázku obloha, exteriér, vlak, kouř&#10;&#10;Popis byl vytvořen automaticky">
            <a:extLst>
              <a:ext uri="{FF2B5EF4-FFF2-40B4-BE49-F238E27FC236}">
                <a16:creationId xmlns:a16="http://schemas.microsoft.com/office/drawing/2014/main" id="{F67A1AC7-3DD5-6339-D8DE-8AF0EF94AE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81" y="280791"/>
            <a:ext cx="4582164" cy="2819794"/>
          </a:xfr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8C6D9CB3-3E41-4C83-E414-30D82229575B}"/>
              </a:ext>
            </a:extLst>
          </p:cNvPr>
          <p:cNvSpPr txBox="1"/>
          <p:nvPr/>
        </p:nvSpPr>
        <p:spPr>
          <a:xfrm>
            <a:off x="2826327" y="858982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21.7.2022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D9349100-9C41-580A-C941-4AFA3FFE3819}"/>
              </a:ext>
            </a:extLst>
          </p:cNvPr>
          <p:cNvSpPr txBox="1"/>
          <p:nvPr/>
        </p:nvSpPr>
        <p:spPr>
          <a:xfrm>
            <a:off x="8134136" y="3244334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31.3.2021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F49F66A4-6735-0C73-D312-98827341B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418" y="0"/>
            <a:ext cx="2860109" cy="5101328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05AF086A-2B63-C603-5CDA-3BD3AAC260BF}"/>
              </a:ext>
            </a:extLst>
          </p:cNvPr>
          <p:cNvSpPr txBox="1"/>
          <p:nvPr/>
        </p:nvSpPr>
        <p:spPr>
          <a:xfrm>
            <a:off x="9860474" y="180459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2.11.2022</a:t>
            </a:r>
          </a:p>
        </p:txBody>
      </p:sp>
      <p:pic>
        <p:nvPicPr>
          <p:cNvPr id="26" name="Obrázek 25" descr="Obsah obrázku obloha, exteriér, doprava, den&#10;&#10;Popis byl vytvořen automaticky">
            <a:extLst>
              <a:ext uri="{FF2B5EF4-FFF2-40B4-BE49-F238E27FC236}">
                <a16:creationId xmlns:a16="http://schemas.microsoft.com/office/drawing/2014/main" id="{D81CC274-FA70-C0FF-B33B-BBD8F4B1A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867" y="2939867"/>
            <a:ext cx="5224177" cy="3918133"/>
          </a:xfrm>
          <a:prstGeom prst="rect">
            <a:avLst/>
          </a:prstGeom>
        </p:spPr>
      </p:pic>
      <p:sp>
        <p:nvSpPr>
          <p:cNvPr id="27" name="TextovéPole 26">
            <a:extLst>
              <a:ext uri="{FF2B5EF4-FFF2-40B4-BE49-F238E27FC236}">
                <a16:creationId xmlns:a16="http://schemas.microsoft.com/office/drawing/2014/main" id="{F0C92F49-6CC9-A958-88E6-DE8808B12E92}"/>
              </a:ext>
            </a:extLst>
          </p:cNvPr>
          <p:cNvSpPr txBox="1"/>
          <p:nvPr/>
        </p:nvSpPr>
        <p:spPr>
          <a:xfrm>
            <a:off x="10852701" y="3302061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6.2.2017</a:t>
            </a:r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8ACA04A2-1396-7B4B-2B9B-92AD23E0A1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399" y="3258513"/>
            <a:ext cx="5746801" cy="3391020"/>
          </a:xfrm>
          <a:prstGeom prst="rect">
            <a:avLst/>
          </a:prstGeom>
        </p:spPr>
      </p:pic>
      <p:sp>
        <p:nvSpPr>
          <p:cNvPr id="30" name="TextovéPole 29">
            <a:extLst>
              <a:ext uri="{FF2B5EF4-FFF2-40B4-BE49-F238E27FC236}">
                <a16:creationId xmlns:a16="http://schemas.microsoft.com/office/drawing/2014/main" id="{38843591-6660-3A2D-FA37-30E726037ACE}"/>
              </a:ext>
            </a:extLst>
          </p:cNvPr>
          <p:cNvSpPr txBox="1"/>
          <p:nvPr/>
        </p:nvSpPr>
        <p:spPr>
          <a:xfrm>
            <a:off x="543350" y="3485236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31.8.2022</a:t>
            </a:r>
          </a:p>
        </p:txBody>
      </p:sp>
    </p:spTree>
    <p:extLst>
      <p:ext uri="{BB962C8B-B14F-4D97-AF65-F5344CB8AC3E}">
        <p14:creationId xmlns:p14="http://schemas.microsoft.com/office/powerpoint/2010/main" val="1163297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13E1FB-F111-94D2-BF26-38A489696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284" y="5735871"/>
            <a:ext cx="4839519" cy="1325563"/>
          </a:xfrm>
        </p:spPr>
        <p:txBody>
          <a:bodyPr>
            <a:normAutofit/>
          </a:bodyPr>
          <a:lstStyle/>
          <a:p>
            <a:r>
              <a:rPr lang="cs-CZ" sz="2800" dirty="0"/>
              <a:t>Ukázky škod na majetku doložených občany Čelákovic</a:t>
            </a:r>
          </a:p>
        </p:txBody>
      </p:sp>
      <p:pic>
        <p:nvPicPr>
          <p:cNvPr id="10" name="Obrázek 9" descr="Obsah obrázku okno, interiér&#10;&#10;Popis byl vytvořen automaticky">
            <a:extLst>
              <a:ext uri="{FF2B5EF4-FFF2-40B4-BE49-F238E27FC236}">
                <a16:creationId xmlns:a16="http://schemas.microsoft.com/office/drawing/2014/main" id="{ACCAFD40-BCC7-3B80-E9A2-D7C3D3C54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79" y="55671"/>
            <a:ext cx="4400574" cy="2477904"/>
          </a:xfrm>
          <a:prstGeom prst="rect">
            <a:avLst/>
          </a:prstGeom>
        </p:spPr>
      </p:pic>
      <p:pic>
        <p:nvPicPr>
          <p:cNvPr id="12" name="Obrázek 11" descr="Obsah obrázku text, noviny, snímek obrazovky&#10;&#10;Popis byl vytvořen automaticky">
            <a:extLst>
              <a:ext uri="{FF2B5EF4-FFF2-40B4-BE49-F238E27FC236}">
                <a16:creationId xmlns:a16="http://schemas.microsoft.com/office/drawing/2014/main" id="{43E370B0-C98C-AB6E-FB76-AB854E128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676" y="-58115"/>
            <a:ext cx="3371017" cy="6858000"/>
          </a:xfrm>
          <a:prstGeom prst="rect">
            <a:avLst/>
          </a:prstGeom>
        </p:spPr>
      </p:pic>
      <p:pic>
        <p:nvPicPr>
          <p:cNvPr id="14" name="Obrázek 13" descr="Obsah obrázku exteriér, cestování&#10;&#10;Popis byl vytvořen automaticky">
            <a:extLst>
              <a:ext uri="{FF2B5EF4-FFF2-40B4-BE49-F238E27FC236}">
                <a16:creationId xmlns:a16="http://schemas.microsoft.com/office/drawing/2014/main" id="{B2206E0F-CE5D-B2A6-7DF9-5EF654D53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872" y="2828584"/>
            <a:ext cx="2782181" cy="3709574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509ABAF7-CAE7-D75D-38A1-46A304597BEB}"/>
              </a:ext>
            </a:extLst>
          </p:cNvPr>
          <p:cNvSpPr txBox="1"/>
          <p:nvPr/>
        </p:nvSpPr>
        <p:spPr>
          <a:xfrm>
            <a:off x="6746572" y="3244334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3.5.2016</a:t>
            </a:r>
          </a:p>
        </p:txBody>
      </p:sp>
      <p:pic>
        <p:nvPicPr>
          <p:cNvPr id="16" name="Obrázek 15" descr="Obsah obrázku strom, exteriér&#10;&#10;Popis byl vytvořen automaticky">
            <a:extLst>
              <a:ext uri="{FF2B5EF4-FFF2-40B4-BE49-F238E27FC236}">
                <a16:creationId xmlns:a16="http://schemas.microsoft.com/office/drawing/2014/main" id="{B7DD8B29-83C9-F1FB-D75A-D1B1CB97CE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68" y="5605008"/>
            <a:ext cx="2125885" cy="1194877"/>
          </a:xfrm>
          <a:prstGeom prst="rect">
            <a:avLst/>
          </a:prstGeom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399A46F2-5D93-5ECD-8549-69BC4AA9ED05}"/>
              </a:ext>
            </a:extLst>
          </p:cNvPr>
          <p:cNvSpPr txBox="1"/>
          <p:nvPr/>
        </p:nvSpPr>
        <p:spPr>
          <a:xfrm>
            <a:off x="6723909" y="6017780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18.9.2022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3A8C81BE-914E-4BB3-B2D6-8B025ED759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302" y="24587"/>
            <a:ext cx="3638349" cy="2728762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9B6F02E0-DC3E-C57D-522F-69CFFF417D9B}"/>
              </a:ext>
            </a:extLst>
          </p:cNvPr>
          <p:cNvSpPr txBox="1"/>
          <p:nvPr/>
        </p:nvSpPr>
        <p:spPr>
          <a:xfrm>
            <a:off x="4968803" y="180459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5.3.2021</a:t>
            </a:r>
          </a:p>
        </p:txBody>
      </p:sp>
      <p:pic>
        <p:nvPicPr>
          <p:cNvPr id="22" name="Zástupný obsah 4" descr="Obsah obrázku exteriér&#10;&#10;Popis byl vytvořen automaticky">
            <a:extLst>
              <a:ext uri="{FF2B5EF4-FFF2-40B4-BE49-F238E27FC236}">
                <a16:creationId xmlns:a16="http://schemas.microsoft.com/office/drawing/2014/main" id="{79BE6374-26EF-4C76-1F23-4E4D267680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84" y="2843029"/>
            <a:ext cx="2335017" cy="3113356"/>
          </a:xfr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99473DA2-CB63-48B1-AC7E-D72F539D93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3833" y="2843029"/>
            <a:ext cx="3059746" cy="3063875"/>
          </a:xfrm>
          <a:prstGeom prst="rect">
            <a:avLst/>
          </a:prstGeom>
        </p:spPr>
      </p:pic>
      <p:sp>
        <p:nvSpPr>
          <p:cNvPr id="24" name="TextovéPole 23">
            <a:extLst>
              <a:ext uri="{FF2B5EF4-FFF2-40B4-BE49-F238E27FC236}">
                <a16:creationId xmlns:a16="http://schemas.microsoft.com/office/drawing/2014/main" id="{61C3FA0A-D55B-C211-7747-F78A6CC06596}"/>
              </a:ext>
            </a:extLst>
          </p:cNvPr>
          <p:cNvSpPr txBox="1"/>
          <p:nvPr/>
        </p:nvSpPr>
        <p:spPr>
          <a:xfrm>
            <a:off x="2667867" y="3555551"/>
            <a:ext cx="65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25.2.2022</a:t>
            </a:r>
          </a:p>
        </p:txBody>
      </p:sp>
      <p:pic>
        <p:nvPicPr>
          <p:cNvPr id="8" name="Obrázek 7" descr="Obsah obrázku patro&#10;&#10;Popis byl vytvořen automaticky">
            <a:extLst>
              <a:ext uri="{FF2B5EF4-FFF2-40B4-BE49-F238E27FC236}">
                <a16:creationId xmlns:a16="http://schemas.microsoft.com/office/drawing/2014/main" id="{8275E5DD-3392-BF4A-B108-60D3888C3D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416" y="4026847"/>
            <a:ext cx="4621730" cy="27730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5FDE56BE-8ABB-E9F0-EA72-A5C90D603B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700" y="4638306"/>
            <a:ext cx="1621184" cy="2161579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BBCA0C3-F4BE-4179-2CA6-AF7F0183D806}"/>
              </a:ext>
            </a:extLst>
          </p:cNvPr>
          <p:cNvSpPr txBox="1"/>
          <p:nvPr/>
        </p:nvSpPr>
        <p:spPr>
          <a:xfrm>
            <a:off x="4721412" y="5104812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11.10.2022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C486F5A-67F9-9815-2EC5-DFEB7189B19C}"/>
              </a:ext>
            </a:extLst>
          </p:cNvPr>
          <p:cNvSpPr txBox="1"/>
          <p:nvPr/>
        </p:nvSpPr>
        <p:spPr>
          <a:xfrm>
            <a:off x="8615586" y="4030375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25.5.2016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830E812-C0B3-12F6-B318-015ED59D4355}"/>
              </a:ext>
            </a:extLst>
          </p:cNvPr>
          <p:cNvSpPr txBox="1"/>
          <p:nvPr/>
        </p:nvSpPr>
        <p:spPr>
          <a:xfrm>
            <a:off x="10484056" y="429848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14.2.2021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A48974C-CAC5-4FAB-1BA0-AB3B9D594849}"/>
              </a:ext>
            </a:extLst>
          </p:cNvPr>
          <p:cNvSpPr txBox="1"/>
          <p:nvPr/>
        </p:nvSpPr>
        <p:spPr>
          <a:xfrm>
            <a:off x="193513" y="180459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27.3.2022</a:t>
            </a:r>
          </a:p>
        </p:txBody>
      </p:sp>
    </p:spTree>
    <p:extLst>
      <p:ext uri="{BB962C8B-B14F-4D97-AF65-F5344CB8AC3E}">
        <p14:creationId xmlns:p14="http://schemas.microsoft.com/office/powerpoint/2010/main" val="3677099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972516-BC53-FC63-391C-7090C0640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1" y="1494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Relativní staré zátěže toxických kovů (z let 2010-2019)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0A67E98-49A7-4BA8-90EA-CB5D8311E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 descr="Obsah obrázku mapa&#10;&#10;Popis byl vytvořen automaticky">
            <a:extLst>
              <a:ext uri="{FF2B5EF4-FFF2-40B4-BE49-F238E27FC236}">
                <a16:creationId xmlns:a16="http://schemas.microsoft.com/office/drawing/2014/main" id="{F40FCF31-91D8-A07D-9896-DDD5A9811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12" y="1362604"/>
            <a:ext cx="11129775" cy="62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73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8F3495-1A76-8F32-2FFF-C35823337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87" y="90423"/>
            <a:ext cx="6327021" cy="1325563"/>
          </a:xfrm>
        </p:spPr>
        <p:txBody>
          <a:bodyPr>
            <a:normAutofit/>
          </a:bodyPr>
          <a:lstStyle/>
          <a:p>
            <a:pPr algn="ctr"/>
            <a:r>
              <a:rPr lang="cs-CZ" sz="2400" dirty="0"/>
              <a:t>Ukázky zástavby v těsné blízkosti slévárny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77CE1CC-F216-6B52-3E0F-FF2CF0A8F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675" y="3473568"/>
            <a:ext cx="4148171" cy="3111129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07C5654-6C81-4D52-C864-D553E5A3E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87" y="1266998"/>
            <a:ext cx="6599554" cy="494966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00827D38-D4C6-04AD-F8C8-34C64C7C2F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675" y="164710"/>
            <a:ext cx="4148171" cy="311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34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CE1C7B-3D89-A0C6-CFCA-26600B26C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9" name="Obrázek 8" descr="Obsah obrázku text&#10;&#10;Popis byl vytvořen automaticky">
            <a:extLst>
              <a:ext uri="{FF2B5EF4-FFF2-40B4-BE49-F238E27FC236}">
                <a16:creationId xmlns:a16="http://schemas.microsoft.com/office/drawing/2014/main" id="{9A780AF7-ED4C-572E-B3C3-BC2AFCB9D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935" y="123301"/>
            <a:ext cx="2888471" cy="201685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268B9503-6B0A-5768-CAC7-21E0CDADF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6" y="45423"/>
            <a:ext cx="4122259" cy="5834272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AF0337A9-0C51-6A14-BA5B-B8E927B6C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707" y="-57214"/>
            <a:ext cx="4841402" cy="6858000"/>
          </a:xfrm>
          <a:prstGeom prst="rect">
            <a:avLst/>
          </a:prstGeom>
        </p:spPr>
      </p:pic>
      <p:pic>
        <p:nvPicPr>
          <p:cNvPr id="5" name="Zástupný obsah 4" descr="Obsah obrázku text&#10;&#10;Popis byl vytvořen automaticky">
            <a:extLst>
              <a:ext uri="{FF2B5EF4-FFF2-40B4-BE49-F238E27FC236}">
                <a16:creationId xmlns:a16="http://schemas.microsoft.com/office/drawing/2014/main" id="{112358D9-1905-65A6-B534-654CE4BA1B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644" y="4948050"/>
            <a:ext cx="3809036" cy="1786649"/>
          </a:xfr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CE0E164A-F96E-F0B7-F748-C5DE8BB7BBDB}"/>
              </a:ext>
            </a:extLst>
          </p:cNvPr>
          <p:cNvSpPr txBox="1">
            <a:spLocks/>
          </p:cNvSpPr>
          <p:nvPr/>
        </p:nvSpPr>
        <p:spPr>
          <a:xfrm>
            <a:off x="3976935" y="2881320"/>
            <a:ext cx="29539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2400" dirty="0"/>
              <a:t>Zorganizovali jsme besedy s občany a odborníky, bohužel bez zájmu vedení města</a:t>
            </a:r>
          </a:p>
        </p:txBody>
      </p:sp>
    </p:spTree>
    <p:extLst>
      <p:ext uri="{BB962C8B-B14F-4D97-AF65-F5344CB8AC3E}">
        <p14:creationId xmlns:p14="http://schemas.microsoft.com/office/powerpoint/2010/main" val="1313057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C8168E-61FF-9E8C-6523-DFD60820B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6AD399-8C89-30A4-FCF9-A1422C6D1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180" y="3938633"/>
            <a:ext cx="662827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>
                <a:effectLst/>
              </a:rPr>
              <a:t>Podali jsme připomínky k </a:t>
            </a:r>
            <a:r>
              <a:rPr lang="cs-CZ" sz="2400" b="1" dirty="0">
                <a:effectLst/>
              </a:rPr>
              <a:t>Akčnímu plánu k implementaci Programu zlepšování kvality ovzduší Zóna Střední Čechy </a:t>
            </a:r>
            <a:r>
              <a:rPr lang="cs-CZ" sz="2400" dirty="0">
                <a:effectLst/>
              </a:rPr>
              <a:t>– CZ02 a iniciovali </a:t>
            </a:r>
            <a:r>
              <a:rPr lang="cs-CZ" sz="2400" b="1" dirty="0">
                <a:effectLst/>
              </a:rPr>
              <a:t>petici „Chceme čistý vzduch!“ </a:t>
            </a:r>
            <a:r>
              <a:rPr lang="cs-CZ" sz="2400" dirty="0">
                <a:effectLst/>
              </a:rPr>
              <a:t>(</a:t>
            </a:r>
            <a:r>
              <a:rPr lang="cs-CZ" sz="2400" dirty="0">
                <a:effectLst/>
                <a:hlinkClick r:id="rId2"/>
              </a:rPr>
              <a:t>https://e-petice.cz/</a:t>
            </a:r>
            <a:r>
              <a:rPr lang="cs-CZ" sz="2400" dirty="0" err="1">
                <a:effectLst/>
                <a:hlinkClick r:id="rId2"/>
              </a:rPr>
              <a:t>petitions</a:t>
            </a:r>
            <a:r>
              <a:rPr lang="cs-CZ" sz="2400" dirty="0">
                <a:effectLst/>
                <a:hlinkClick r:id="rId2"/>
              </a:rPr>
              <a:t>/chceme-cisty-vzduch.html</a:t>
            </a:r>
            <a:r>
              <a:rPr lang="cs-CZ" sz="2400" dirty="0">
                <a:effectLst/>
              </a:rPr>
              <a:t>). </a:t>
            </a:r>
            <a:endParaRPr lang="cs-CZ" sz="2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0A9E2C1-609C-D95A-E39F-8B34BCFB4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27" y="89349"/>
            <a:ext cx="5248634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EE6679E-E6A6-1549-DFD0-40B9E033C7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996" y="89349"/>
            <a:ext cx="5297804" cy="3763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4403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FB1207-E6F0-565B-BE0D-E6A982585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3020" y="365125"/>
            <a:ext cx="6710779" cy="1325563"/>
          </a:xfrm>
        </p:spPr>
        <p:txBody>
          <a:bodyPr/>
          <a:lstStyle/>
          <a:p>
            <a:r>
              <a:rPr lang="cs-CZ" dirty="0"/>
              <a:t>Měření kvality ovzduší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D76ECF-7BF5-A24C-6D47-BC506B8DF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2673" y="1583578"/>
            <a:ext cx="7299385" cy="4351338"/>
          </a:xfrm>
        </p:spPr>
        <p:txBody>
          <a:bodyPr>
            <a:normAutofit fontScale="62500" lnSpcReduction="20000"/>
          </a:bodyPr>
          <a:lstStyle/>
          <a:p>
            <a:endParaRPr lang="cs-CZ" dirty="0"/>
          </a:p>
          <a:p>
            <a:r>
              <a:rPr lang="cs-CZ" dirty="0"/>
              <a:t>Od r. 2011 proběhla </a:t>
            </a:r>
            <a:r>
              <a:rPr lang="cs-CZ" b="1" dirty="0"/>
              <a:t>krátkodobá měření </a:t>
            </a:r>
            <a:r>
              <a:rPr lang="cs-CZ" dirty="0"/>
              <a:t>rozdílné kvality s různými výsledky.</a:t>
            </a:r>
          </a:p>
          <a:p>
            <a:r>
              <a:rPr lang="cs-CZ" dirty="0"/>
              <a:t>Roku </a:t>
            </a:r>
            <a:r>
              <a:rPr lang="cs-CZ" b="1" dirty="0"/>
              <a:t>2018 v reakci na petici </a:t>
            </a:r>
            <a:r>
              <a:rPr lang="cs-CZ" dirty="0"/>
              <a:t>instalována Středočeským krajem </a:t>
            </a:r>
            <a:r>
              <a:rPr lang="cs-CZ" b="1" dirty="0"/>
              <a:t>mobilní stanice ČHMÚ imisního monitoringu</a:t>
            </a:r>
            <a:r>
              <a:rPr lang="cs-CZ" dirty="0"/>
              <a:t>, která měřila koncentrace polétavého prachu PM</a:t>
            </a:r>
            <a:r>
              <a:rPr lang="cs-CZ" baseline="-25000" dirty="0"/>
              <a:t>10</a:t>
            </a:r>
            <a:r>
              <a:rPr lang="cs-CZ" dirty="0"/>
              <a:t> a </a:t>
            </a:r>
            <a:r>
              <a:rPr lang="cs-CZ" dirty="0" err="1"/>
              <a:t>benzo</a:t>
            </a:r>
            <a:r>
              <a:rPr lang="cs-CZ" dirty="0"/>
              <a:t>(a)pyrenu ve městě Čelákovice.</a:t>
            </a:r>
          </a:p>
          <a:p>
            <a:r>
              <a:rPr lang="cs-CZ" dirty="0"/>
              <a:t>Stanice ve vzdálenosti asi 700 m od průmyslového provozu při směru větru ze západního sektoru může zachytit nějaké ovlivnění ze slévárny, ale jejím hlavním účelem je sledovat pouze </a:t>
            </a:r>
            <a:r>
              <a:rPr lang="cs-CZ" b="1" dirty="0" err="1"/>
              <a:t>pozaďové</a:t>
            </a:r>
            <a:r>
              <a:rPr lang="cs-CZ" b="1" dirty="0"/>
              <a:t> úrovně koncentrací PM</a:t>
            </a:r>
            <a:r>
              <a:rPr lang="cs-CZ" b="1" baseline="-25000" dirty="0"/>
              <a:t>10</a:t>
            </a:r>
            <a:r>
              <a:rPr lang="cs-CZ" b="1" dirty="0"/>
              <a:t> </a:t>
            </a:r>
            <a:r>
              <a:rPr lang="cs-CZ" dirty="0"/>
              <a:t>ve městě ve 24hodinovém režimu, </a:t>
            </a:r>
            <a:r>
              <a:rPr lang="cs-CZ" b="1" dirty="0"/>
              <a:t>nikoliv tedy kontinuálně</a:t>
            </a:r>
            <a:r>
              <a:rPr lang="cs-CZ" dirty="0"/>
              <a:t>. </a:t>
            </a:r>
          </a:p>
          <a:p>
            <a:r>
              <a:rPr lang="cs-CZ" sz="2800" b="0" i="0" u="none" strike="noStrike" baseline="0" dirty="0">
                <a:solidFill>
                  <a:srgbClr val="000000"/>
                </a:solidFill>
              </a:rPr>
              <a:t>ČHMÚ využil vybudované měřicí stanoviště k </a:t>
            </a:r>
            <a:r>
              <a:rPr lang="cs-CZ" sz="2800" b="1" i="0" u="none" strike="noStrike" baseline="0" dirty="0">
                <a:solidFill>
                  <a:srgbClr val="000000"/>
                </a:solidFill>
              </a:rPr>
              <a:t>trvalému měření PM</a:t>
            </a:r>
            <a:r>
              <a:rPr lang="cs-CZ" sz="2800" b="1" i="0" u="none" strike="noStrike" baseline="-25000" dirty="0">
                <a:solidFill>
                  <a:srgbClr val="000000"/>
                </a:solidFill>
              </a:rPr>
              <a:t>10</a:t>
            </a:r>
            <a:r>
              <a:rPr lang="cs-CZ" sz="2800" b="0" i="0" u="none" strike="noStrike" baseline="0" dirty="0">
                <a:solidFill>
                  <a:srgbClr val="000000"/>
                </a:solidFill>
              </a:rPr>
              <a:t> a </a:t>
            </a:r>
            <a:r>
              <a:rPr lang="cs-CZ" dirty="0"/>
              <a:t>od 1. 1. 2022 kraj v rámci tzv. rotačního měření provádí na stanici měření V, </a:t>
            </a:r>
            <a:r>
              <a:rPr lang="cs-CZ" dirty="0" err="1"/>
              <a:t>Cr</a:t>
            </a:r>
            <a:r>
              <a:rPr lang="cs-CZ" dirty="0"/>
              <a:t>, </a:t>
            </a:r>
            <a:r>
              <a:rPr lang="cs-CZ" dirty="0" err="1"/>
              <a:t>Mn</a:t>
            </a:r>
            <a:r>
              <a:rPr lang="cs-CZ" dirty="0"/>
              <a:t>, </a:t>
            </a:r>
            <a:r>
              <a:rPr lang="cs-CZ" dirty="0" err="1"/>
              <a:t>Fe</a:t>
            </a:r>
            <a:r>
              <a:rPr lang="cs-CZ" dirty="0"/>
              <a:t>, Co, Ni, </a:t>
            </a:r>
            <a:r>
              <a:rPr lang="cs-CZ" dirty="0" err="1"/>
              <a:t>Cu</a:t>
            </a:r>
            <a:r>
              <a:rPr lang="cs-CZ" dirty="0"/>
              <a:t>, Zn, As, Se, Cd a </a:t>
            </a:r>
            <a:r>
              <a:rPr lang="cs-CZ" dirty="0" err="1"/>
              <a:t>Pb</a:t>
            </a:r>
            <a:r>
              <a:rPr lang="cs-CZ" dirty="0"/>
              <a:t>. </a:t>
            </a:r>
          </a:p>
          <a:p>
            <a:r>
              <a:rPr lang="cs-CZ" dirty="0">
                <a:solidFill>
                  <a:srgbClr val="000000"/>
                </a:solidFill>
              </a:rPr>
              <a:t>Město Čelákovice instalovalo </a:t>
            </a:r>
            <a:r>
              <a:rPr lang="cs-CZ" b="1" dirty="0">
                <a:solidFill>
                  <a:srgbClr val="000000"/>
                </a:solidFill>
              </a:rPr>
              <a:t>dva neakreditované a neautorizované senzory na měření prachových částic, ozonu a </a:t>
            </a:r>
            <a:r>
              <a:rPr lang="cs-CZ" b="1" dirty="0" err="1">
                <a:solidFill>
                  <a:srgbClr val="000000"/>
                </a:solidFill>
              </a:rPr>
              <a:t>NO</a:t>
            </a:r>
            <a:r>
              <a:rPr lang="cs-CZ" b="1" baseline="-25000" dirty="0" err="1">
                <a:solidFill>
                  <a:srgbClr val="000000"/>
                </a:solidFill>
              </a:rPr>
              <a:t>x</a:t>
            </a:r>
            <a:r>
              <a:rPr lang="cs-CZ" dirty="0">
                <a:solidFill>
                  <a:srgbClr val="000000"/>
                </a:solidFill>
              </a:rPr>
              <a:t>.</a:t>
            </a:r>
          </a:p>
          <a:p>
            <a:r>
              <a:rPr lang="cs-CZ" dirty="0">
                <a:effectLst/>
              </a:rPr>
              <a:t>Všechny situace/havárie </a:t>
            </a:r>
            <a:r>
              <a:rPr lang="cs-CZ" dirty="0"/>
              <a:t>od </a:t>
            </a:r>
            <a:r>
              <a:rPr lang="cs-CZ" dirty="0">
                <a:effectLst/>
              </a:rPr>
              <a:t>r. 2022 by nyní měly být pokryty i sledováním z měřicích stanic kvality ovzduší provozovanými ČHMÚ ve spolupráci s KÚSK a </a:t>
            </a:r>
            <a:r>
              <a:rPr lang="cs-CZ" b="1" dirty="0">
                <a:effectLst/>
              </a:rPr>
              <a:t>lze je využít ve správních řízeních</a:t>
            </a:r>
            <a:r>
              <a:rPr lang="cs-CZ" dirty="0">
                <a:effectLst/>
              </a:rPr>
              <a:t>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734F7FE-6947-664C-5643-6089FAE95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66" y="109468"/>
            <a:ext cx="3648036" cy="64863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470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13FC6C-DFF9-DB11-D483-6F16555F4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6161" y="4358867"/>
            <a:ext cx="3701959" cy="1325563"/>
          </a:xfrm>
        </p:spPr>
        <p:txBody>
          <a:bodyPr>
            <a:normAutofit fontScale="90000"/>
          </a:bodyPr>
          <a:lstStyle/>
          <a:p>
            <a:r>
              <a:rPr lang="cs-CZ" dirty="0"/>
              <a:t>Varovné údaje z optického senzoru města Čelákovic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318F4C9C-247B-C32E-1760-F17E61320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65" y="0"/>
            <a:ext cx="7523755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Rukopis 9">
                <a:extLst>
                  <a:ext uri="{FF2B5EF4-FFF2-40B4-BE49-F238E27FC236}">
                    <a16:creationId xmlns:a16="http://schemas.microsoft.com/office/drawing/2014/main" id="{021B157C-D7A5-9093-46CE-998668D85906}"/>
                  </a:ext>
                </a:extLst>
              </p14:cNvPr>
              <p14:cNvContentPartPr/>
              <p14:nvPr/>
            </p14:nvContentPartPr>
            <p14:xfrm>
              <a:off x="9383309" y="221557"/>
              <a:ext cx="360" cy="360"/>
            </p14:xfrm>
          </p:contentPart>
        </mc:Choice>
        <mc:Fallback xmlns="">
          <p:pic>
            <p:nvPicPr>
              <p:cNvPr id="10" name="Rukopis 9">
                <a:extLst>
                  <a:ext uri="{FF2B5EF4-FFF2-40B4-BE49-F238E27FC236}">
                    <a16:creationId xmlns:a16="http://schemas.microsoft.com/office/drawing/2014/main" id="{021B157C-D7A5-9093-46CE-998668D8590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74669" y="21291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Rukopis 10">
                <a:extLst>
                  <a:ext uri="{FF2B5EF4-FFF2-40B4-BE49-F238E27FC236}">
                    <a16:creationId xmlns:a16="http://schemas.microsoft.com/office/drawing/2014/main" id="{22716929-DB78-5A20-865C-04550A87FFCC}"/>
                  </a:ext>
                </a:extLst>
              </p14:cNvPr>
              <p14:cNvContentPartPr/>
              <p14:nvPr/>
            </p14:nvContentPartPr>
            <p14:xfrm>
              <a:off x="1524869" y="1311284"/>
              <a:ext cx="970920" cy="1077480"/>
            </p14:xfrm>
          </p:contentPart>
        </mc:Choice>
        <mc:Fallback xmlns="">
          <p:pic>
            <p:nvPicPr>
              <p:cNvPr id="11" name="Rukopis 10">
                <a:extLst>
                  <a:ext uri="{FF2B5EF4-FFF2-40B4-BE49-F238E27FC236}">
                    <a16:creationId xmlns:a16="http://schemas.microsoft.com/office/drawing/2014/main" id="{22716929-DB78-5A20-865C-04550A87FFC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15869" y="1302644"/>
                <a:ext cx="988560" cy="109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Rukopis 11">
                <a:extLst>
                  <a:ext uri="{FF2B5EF4-FFF2-40B4-BE49-F238E27FC236}">
                    <a16:creationId xmlns:a16="http://schemas.microsoft.com/office/drawing/2014/main" id="{9F230613-F6B9-7D5E-271A-72289C13B6DD}"/>
                  </a:ext>
                </a:extLst>
              </p14:cNvPr>
              <p14:cNvContentPartPr/>
              <p14:nvPr/>
            </p14:nvContentPartPr>
            <p14:xfrm>
              <a:off x="7295669" y="6116197"/>
              <a:ext cx="968040" cy="844920"/>
            </p14:xfrm>
          </p:contentPart>
        </mc:Choice>
        <mc:Fallback xmlns="">
          <p:pic>
            <p:nvPicPr>
              <p:cNvPr id="12" name="Rukopis 11">
                <a:extLst>
                  <a:ext uri="{FF2B5EF4-FFF2-40B4-BE49-F238E27FC236}">
                    <a16:creationId xmlns:a16="http://schemas.microsoft.com/office/drawing/2014/main" id="{9F230613-F6B9-7D5E-271A-72289C13B6D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86669" y="6107197"/>
                <a:ext cx="985680" cy="86256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Obrázek 14">
            <a:extLst>
              <a:ext uri="{FF2B5EF4-FFF2-40B4-BE49-F238E27FC236}">
                <a16:creationId xmlns:a16="http://schemas.microsoft.com/office/drawing/2014/main" id="{70E90681-E536-C343-0607-E3E2292650E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18511"/>
          <a:stretch/>
        </p:blipFill>
        <p:spPr>
          <a:xfrm>
            <a:off x="3564682" y="463564"/>
            <a:ext cx="5348499" cy="3431739"/>
          </a:xfrm>
          <a:prstGeom prst="rect">
            <a:avLst/>
          </a:prstGeom>
        </p:spPr>
      </p:pic>
      <p:sp>
        <p:nvSpPr>
          <p:cNvPr id="16" name="Vývojový diagram: spojnice 15">
            <a:extLst>
              <a:ext uri="{FF2B5EF4-FFF2-40B4-BE49-F238E27FC236}">
                <a16:creationId xmlns:a16="http://schemas.microsoft.com/office/drawing/2014/main" id="{35493986-4671-4C66-3647-933017AE9A64}"/>
              </a:ext>
            </a:extLst>
          </p:cNvPr>
          <p:cNvSpPr/>
          <p:nvPr/>
        </p:nvSpPr>
        <p:spPr>
          <a:xfrm>
            <a:off x="5220070" y="2833117"/>
            <a:ext cx="257452" cy="22967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Vývojový diagram: spojnice 16">
            <a:extLst>
              <a:ext uri="{FF2B5EF4-FFF2-40B4-BE49-F238E27FC236}">
                <a16:creationId xmlns:a16="http://schemas.microsoft.com/office/drawing/2014/main" id="{B205A6D4-B190-51C1-5458-A50BFD13C606}"/>
              </a:ext>
            </a:extLst>
          </p:cNvPr>
          <p:cNvSpPr/>
          <p:nvPr/>
        </p:nvSpPr>
        <p:spPr>
          <a:xfrm>
            <a:off x="8479812" y="1962100"/>
            <a:ext cx="257452" cy="229679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29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5EB643-D3F2-2E2F-00F0-1DECCE774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Postoj KÚSK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55E173-697B-1355-8A7D-F0A0A0D9E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>
                <a:effectLst/>
              </a:rPr>
              <a:t>Pracovnice KÚSK 22. 11. 2022 na podněty od občanů odpověděla, že se jedná o </a:t>
            </a:r>
            <a:r>
              <a:rPr lang="cs-CZ" b="1" dirty="0">
                <a:effectLst/>
              </a:rPr>
              <a:t>relativně běžný provozní stav</a:t>
            </a:r>
            <a:r>
              <a:rPr lang="cs-CZ" dirty="0">
                <a:effectLst/>
              </a:rPr>
              <a:t>, který není trvalý s tím, že je nutné si uvědomit, že se jedná o zdroj znečišťování ovzduší, který má předepsané emisní limity pro škodliviny. Podle ní dým netvoří ani souvislou vlečku z komínu tak, aby bylo možné použít měření tmavosti kouře, přičemž celou záležitost konzultovali s autorizovanou osobou způsobilou k vypracování odborných posudků, která jim potvrdila, že v tomto případě se jedná o zcela běžný provoz. </a:t>
            </a:r>
          </a:p>
          <a:p>
            <a:r>
              <a:rPr lang="cs-CZ" dirty="0">
                <a:effectLst/>
              </a:rPr>
              <a:t>KÚSK provedl poslední přezkum provozu TOS-MET v období 25.5.2021 až 18.10.2021 s tím, že </a:t>
            </a:r>
            <a:r>
              <a:rPr lang="cs-CZ" b="1" dirty="0">
                <a:solidFill>
                  <a:srgbClr val="FF0000"/>
                </a:solidFill>
                <a:effectLst/>
              </a:rPr>
              <a:t>nebylo zjištěno porušení integrovaného povolení </a:t>
            </a:r>
            <a:r>
              <a:rPr lang="cs-CZ" dirty="0">
                <a:solidFill>
                  <a:srgbClr val="FF0000"/>
                </a:solidFill>
                <a:effectLst/>
              </a:rPr>
              <a:t>i přesto, že dochází k opakovaným a prokazatelně doloženým únikům prachu ze slévárenského provozu.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/>
              <a:t>Další </a:t>
            </a:r>
            <a:r>
              <a:rPr lang="cs-CZ" b="1" dirty="0"/>
              <a:t>komplexní přezkum proběhl na jaře, ale výsledky nám nejsou známy</a:t>
            </a:r>
            <a:r>
              <a:rPr lang="cs-CZ" dirty="0"/>
              <a:t>.</a:t>
            </a:r>
            <a:endParaRPr lang="cs-CZ" dirty="0">
              <a:effectLst/>
            </a:endParaRP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DB64347-6801-0B49-A4F2-9C3357432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888" y="0"/>
            <a:ext cx="3172323" cy="178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0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485586-4186-DFF0-7FE8-F85CC90F2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Doporučení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270250D-C7C1-5092-6556-E76C6AA4C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V rámci </a:t>
            </a:r>
            <a:r>
              <a:rPr lang="cs-CZ" b="1" dirty="0"/>
              <a:t>přezkumu IP u</a:t>
            </a:r>
            <a:r>
              <a:rPr lang="cs-CZ" b="1" dirty="0">
                <a:effectLst/>
              </a:rPr>
              <a:t>ložit podniku </a:t>
            </a:r>
            <a:r>
              <a:rPr lang="cs-CZ" b="1" dirty="0"/>
              <a:t>TOS-MET </a:t>
            </a:r>
            <a:r>
              <a:rPr lang="cs-CZ" b="1" dirty="0">
                <a:effectLst/>
              </a:rPr>
              <a:t>zablokování světlíků</a:t>
            </a:r>
            <a:r>
              <a:rPr lang="cs-CZ" dirty="0">
                <a:effectLst/>
              </a:rPr>
              <a:t>, které povede k </a:t>
            </a:r>
            <a:r>
              <a:rPr lang="cs-CZ" dirty="0"/>
              <a:t>o</a:t>
            </a:r>
            <a:r>
              <a:rPr lang="cs-CZ" dirty="0">
                <a:effectLst/>
              </a:rPr>
              <a:t>mezení </a:t>
            </a:r>
            <a:r>
              <a:rPr lang="cs-CZ" dirty="0" err="1">
                <a:effectLst/>
              </a:rPr>
              <a:t>fugitivních</a:t>
            </a:r>
            <a:r>
              <a:rPr lang="cs-CZ" dirty="0">
                <a:effectLst/>
              </a:rPr>
              <a:t> emisí ze slévárenského provozu. </a:t>
            </a:r>
          </a:p>
          <a:p>
            <a:r>
              <a:rPr lang="cs-CZ" dirty="0">
                <a:ea typeface="Times New Roman" panose="02020603050405020304" pitchFamily="18" charset="0"/>
              </a:rPr>
              <a:t>Zajistit </a:t>
            </a:r>
            <a:r>
              <a:rPr lang="cs-CZ" b="1" dirty="0">
                <a:ea typeface="Times New Roman" panose="02020603050405020304" pitchFamily="18" charset="0"/>
              </a:rPr>
              <a:t>nezávislý kontrolní orgán</a:t>
            </a:r>
            <a:r>
              <a:rPr lang="cs-CZ" dirty="0">
                <a:ea typeface="Times New Roman" panose="02020603050405020304" pitchFamily="18" charset="0"/>
              </a:rPr>
              <a:t>, který by zodpovídal za provoz podniku tak, aby neohrožoval zdraví a majetek občanů a </a:t>
            </a:r>
            <a:r>
              <a:rPr lang="cs-CZ" b="1" dirty="0">
                <a:ea typeface="Times New Roman" panose="02020603050405020304" pitchFamily="18" charset="0"/>
              </a:rPr>
              <a:t>nastavit sankce za porušení technologické kázně </a:t>
            </a:r>
            <a:r>
              <a:rPr lang="cs-CZ" b="1">
                <a:ea typeface="Times New Roman" panose="02020603050405020304" pitchFamily="18" charset="0"/>
              </a:rPr>
              <a:t>v podniku.</a:t>
            </a:r>
            <a:endParaRPr lang="cs-CZ" b="1" dirty="0">
              <a:effectLst/>
            </a:endParaRPr>
          </a:p>
          <a:p>
            <a:pPr algn="l"/>
            <a:r>
              <a:rPr lang="cs-CZ" dirty="0"/>
              <a:t>Pro budoucí kampaně </a:t>
            </a:r>
            <a:r>
              <a:rPr lang="cs-CZ" b="1" dirty="0"/>
              <a:t>ověřit senzorická čidla ve správě města </a:t>
            </a:r>
            <a:r>
              <a:rPr lang="cs-CZ" dirty="0"/>
              <a:t>Čelákovice srovnávacím měřením s referenční technologií (stanovení odchylek v měření a standardní chyby).</a:t>
            </a:r>
          </a:p>
          <a:p>
            <a:r>
              <a:rPr lang="cs-CZ" dirty="0"/>
              <a:t>Zajistit </a:t>
            </a:r>
            <a:r>
              <a:rPr lang="cs-CZ" b="1" dirty="0">
                <a:effectLst/>
              </a:rPr>
              <a:t>kontinuální měření toxických kovů </a:t>
            </a:r>
            <a:r>
              <a:rPr lang="cs-CZ" dirty="0">
                <a:effectLst/>
              </a:rPr>
              <a:t>(</a:t>
            </a:r>
            <a:r>
              <a:rPr lang="cs-CZ" dirty="0"/>
              <a:t>dotace OPŽP</a:t>
            </a:r>
            <a:r>
              <a:rPr lang="cs-CZ" dirty="0">
                <a:effectLst/>
              </a:rPr>
              <a:t>) tak, aby se mohl posoudit </a:t>
            </a:r>
            <a:r>
              <a:rPr lang="cs-CZ" b="1" dirty="0">
                <a:effectLst/>
              </a:rPr>
              <a:t>roční limit stanovený pro zástavbu</a:t>
            </a:r>
            <a:r>
              <a:rPr lang="cs-CZ" b="1" dirty="0"/>
              <a:t> </a:t>
            </a:r>
            <a:r>
              <a:rPr lang="cs-CZ" dirty="0"/>
              <a:t>s cílem </a:t>
            </a:r>
            <a:r>
              <a:rPr lang="cs-CZ" dirty="0">
                <a:effectLst/>
              </a:rPr>
              <a:t>určit zdroj zodpovědný za znečištění prachem v zástavbě mimo průmyslový areál.</a:t>
            </a:r>
          </a:p>
          <a:p>
            <a:r>
              <a:rPr lang="cs-CZ" dirty="0"/>
              <a:t>Zajistit </a:t>
            </a:r>
            <a:r>
              <a:rPr lang="cs-CZ" b="1" dirty="0"/>
              <a:t>online přístupné sledování kvality ovzduší včetně systému včasného varování obyvatel a škol. </a:t>
            </a:r>
            <a:endParaRPr lang="cs-CZ" b="1" dirty="0">
              <a:effectLst/>
            </a:endParaRPr>
          </a:p>
          <a:p>
            <a:pPr algn="l"/>
            <a:endParaRPr lang="cs-CZ" dirty="0">
              <a:effectLst/>
            </a:endParaRP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1F3DBE4-7816-9A6D-AC5E-432053BD6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725" y="47527"/>
            <a:ext cx="3172323" cy="1784432"/>
          </a:xfrm>
          <a:prstGeom prst="rect">
            <a:avLst/>
          </a:prstGeom>
        </p:spPr>
      </p:pic>
      <p:sp>
        <p:nvSpPr>
          <p:cNvPr id="8" name="Znak násobení 7">
            <a:extLst>
              <a:ext uri="{FF2B5EF4-FFF2-40B4-BE49-F238E27FC236}">
                <a16:creationId xmlns:a16="http://schemas.microsoft.com/office/drawing/2014/main" id="{5C351414-45F5-0690-F743-3B7C9E925A25}"/>
              </a:ext>
            </a:extLst>
          </p:cNvPr>
          <p:cNvSpPr/>
          <p:nvPr/>
        </p:nvSpPr>
        <p:spPr>
          <a:xfrm>
            <a:off x="8917717" y="-205998"/>
            <a:ext cx="2370338" cy="223717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558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131a18f-4c4d-42d2-a45f-1140ae1a4da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CAAF7F2ADA3CD4B90E9B32714F0D4F4" ma:contentTypeVersion="15" ma:contentTypeDescription="Vytvoří nový dokument" ma:contentTypeScope="" ma:versionID="df67f9b3faf3b7bf5dfb9f57327a7243">
  <xsd:schema xmlns:xsd="http://www.w3.org/2001/XMLSchema" xmlns:xs="http://www.w3.org/2001/XMLSchema" xmlns:p="http://schemas.microsoft.com/office/2006/metadata/properties" xmlns:ns3="6bde38b7-13a0-48f5-a6f6-cec6aa2560f1" xmlns:ns4="9131a18f-4c4d-42d2-a45f-1140ae1a4da4" targetNamespace="http://schemas.microsoft.com/office/2006/metadata/properties" ma:root="true" ma:fieldsID="a73965c80356edfc083f9b94c25c7e22" ns3:_="" ns4:_="">
    <xsd:import namespace="6bde38b7-13a0-48f5-a6f6-cec6aa2560f1"/>
    <xsd:import namespace="9131a18f-4c4d-42d2-a45f-1140ae1a4da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de38b7-13a0-48f5-a6f6-cec6aa2560f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1a18f-4c4d-42d2-a45f-1140ae1a4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C4DDD0-AE15-44A5-9C60-8B7CFDCF3E04}">
  <ds:schemaRefs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9131a18f-4c4d-42d2-a45f-1140ae1a4da4"/>
    <ds:schemaRef ds:uri="6bde38b7-13a0-48f5-a6f6-cec6aa2560f1"/>
  </ds:schemaRefs>
</ds:datastoreItem>
</file>

<file path=customXml/itemProps2.xml><?xml version="1.0" encoding="utf-8"?>
<ds:datastoreItem xmlns:ds="http://schemas.openxmlformats.org/officeDocument/2006/customXml" ds:itemID="{B0B526E1-2EA8-42A4-93C6-A91EE4E852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B5BAF5-0433-46F3-B65D-97E7849C86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de38b7-13a0-48f5-a6f6-cec6aa2560f1"/>
    <ds:schemaRef ds:uri="9131a18f-4c4d-42d2-a45f-1140ae1a4d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3246</TotalTime>
  <Words>686</Words>
  <Application>Microsoft Office PowerPoint</Application>
  <PresentationFormat>Širokoúhlá obrazovka</PresentationFormat>
  <Paragraphs>49</Paragraphs>
  <Slides>16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Motiv Office</vt:lpstr>
      <vt:lpstr>K problematice průmyslového znečištění v Čelákovicích</vt:lpstr>
      <vt:lpstr>Prezentace aplikace PowerPoint</vt:lpstr>
      <vt:lpstr>Prezentace aplikace PowerPoint</vt:lpstr>
      <vt:lpstr>Prezentace aplikace PowerPoint</vt:lpstr>
      <vt:lpstr>Prezentace aplikace PowerPoint</vt:lpstr>
      <vt:lpstr>Místní dění</vt:lpstr>
      <vt:lpstr>Ukázky „havárií“ zachycených občany</vt:lpstr>
      <vt:lpstr>Ukázky škod na majetku doložených občany Čelákovic</vt:lpstr>
      <vt:lpstr>Relativní staré zátěže toxických kovů (z let 2010-2019)</vt:lpstr>
      <vt:lpstr>Ukázky zástavby v těsné blízkosti slévárny</vt:lpstr>
      <vt:lpstr>Prezentace aplikace PowerPoint</vt:lpstr>
      <vt:lpstr>Prezentace aplikace PowerPoint</vt:lpstr>
      <vt:lpstr>Měření kvality ovzduší</vt:lpstr>
      <vt:lpstr>Varovné údaje z optického senzoru města Čelákovic</vt:lpstr>
      <vt:lpstr>Postoj KÚSK</vt:lpstr>
      <vt:lpstr>Doporučení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Petřík Petr</dc:creator>
  <cp:lastModifiedBy>Petřík Petr</cp:lastModifiedBy>
  <cp:revision>21</cp:revision>
  <dcterms:created xsi:type="dcterms:W3CDTF">2023-03-06T16:28:14Z</dcterms:created>
  <dcterms:modified xsi:type="dcterms:W3CDTF">2023-08-21T06:19:06Z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0x0101000CAAF7F2ADA3CD4B90E9B32714F0D4F4</vt:lpwstr>
  </property>
</Properties>
</file>